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5"/>
  </p:notesMasterIdLst>
  <p:handoutMasterIdLst>
    <p:handoutMasterId r:id="rId16"/>
  </p:handoutMasterIdLst>
  <p:sldIdLst>
    <p:sldId id="603" r:id="rId2"/>
    <p:sldId id="834" r:id="rId3"/>
    <p:sldId id="962" r:id="rId4"/>
    <p:sldId id="897" r:id="rId5"/>
    <p:sldId id="898" r:id="rId6"/>
    <p:sldId id="961" r:id="rId7"/>
    <p:sldId id="902" r:id="rId8"/>
    <p:sldId id="900" r:id="rId9"/>
    <p:sldId id="901" r:id="rId10"/>
    <p:sldId id="957" r:id="rId11"/>
    <p:sldId id="956" r:id="rId12"/>
    <p:sldId id="866" r:id="rId13"/>
    <p:sldId id="857" r:id="rId14"/>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guide id="3" orient="horz" pos="3648"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 YuFang" initials="LY" lastIdx="1" clrIdx="0">
    <p:extLst>
      <p:ext uri="{19B8F6BF-5375-455C-9EA6-DF929625EA0E}">
        <p15:presenceInfo xmlns:p15="http://schemas.microsoft.com/office/powerpoint/2012/main" userId="S-1-5-21-416425361-97259607-924725345-731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393"/>
    <a:srgbClr val="FF5050"/>
    <a:srgbClr val="487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66012" autoAdjust="0"/>
  </p:normalViewPr>
  <p:slideViewPr>
    <p:cSldViewPr>
      <p:cViewPr varScale="1">
        <p:scale>
          <a:sx n="56" d="100"/>
          <a:sy n="56" d="100"/>
        </p:scale>
        <p:origin x="1613" y="53"/>
      </p:cViewPr>
      <p:guideLst>
        <p:guide orient="horz" pos="2208"/>
        <p:guide pos="3840"/>
        <p:guide orient="horz" pos="364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4" d="100"/>
          <a:sy n="84" d="100"/>
        </p:scale>
        <p:origin x="3834" y="6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3936"/>
          </a:xfrm>
          <a:prstGeom prst="rect">
            <a:avLst/>
          </a:prstGeom>
        </p:spPr>
        <p:txBody>
          <a:bodyPr vert="horz" lIns="90270" tIns="45135" rIns="90270" bIns="4513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3936"/>
          </a:xfrm>
          <a:prstGeom prst="rect">
            <a:avLst/>
          </a:prstGeom>
        </p:spPr>
        <p:txBody>
          <a:bodyPr vert="horz" lIns="90270" tIns="45135" rIns="90270" bIns="45135" rtlCol="0"/>
          <a:lstStyle>
            <a:lvl1pPr algn="r">
              <a:defRPr sz="1200"/>
            </a:lvl1pPr>
          </a:lstStyle>
          <a:p>
            <a:fld id="{03F1536F-3406-4E72-9C0F-EB13DB3568EF}" type="datetimeFigureOut">
              <a:rPr lang="en-US" smtClean="0"/>
              <a:t>10/19/2020</a:t>
            </a:fld>
            <a:endParaRPr lang="en-US"/>
          </a:p>
        </p:txBody>
      </p:sp>
      <p:sp>
        <p:nvSpPr>
          <p:cNvPr id="4" name="Footer Placeholder 3"/>
          <p:cNvSpPr>
            <a:spLocks noGrp="1"/>
          </p:cNvSpPr>
          <p:nvPr>
            <p:ph type="ftr" sz="quarter" idx="2"/>
          </p:nvPr>
        </p:nvSpPr>
        <p:spPr>
          <a:xfrm>
            <a:off x="1" y="8776903"/>
            <a:ext cx="2972421" cy="463936"/>
          </a:xfrm>
          <a:prstGeom prst="rect">
            <a:avLst/>
          </a:prstGeom>
        </p:spPr>
        <p:txBody>
          <a:bodyPr vert="horz" lIns="90270" tIns="45135" rIns="90270" bIns="4513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776903"/>
            <a:ext cx="2972421" cy="463936"/>
          </a:xfrm>
          <a:prstGeom prst="rect">
            <a:avLst/>
          </a:prstGeom>
        </p:spPr>
        <p:txBody>
          <a:bodyPr vert="horz" lIns="90270" tIns="45135" rIns="90270" bIns="45135" rtlCol="0" anchor="b"/>
          <a:lstStyle>
            <a:lvl1pPr algn="r">
              <a:defRPr sz="1200"/>
            </a:lvl1pPr>
          </a:lstStyle>
          <a:p>
            <a:fld id="{92D5046D-0AD4-4FB8-96DB-DAC08215F98A}" type="slidenum">
              <a:rPr lang="en-US" smtClean="0"/>
              <a:t>‹#›</a:t>
            </a:fld>
            <a:endParaRPr lang="en-US"/>
          </a:p>
        </p:txBody>
      </p:sp>
    </p:spTree>
    <p:extLst>
      <p:ext uri="{BB962C8B-B14F-4D97-AF65-F5344CB8AC3E}">
        <p14:creationId xmlns:p14="http://schemas.microsoft.com/office/powerpoint/2010/main" val="1914934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06" tIns="46253" rIns="92506" bIns="46253" rtlCol="0"/>
          <a:lstStyle>
            <a:lvl1pPr algn="l">
              <a:defRPr sz="1200"/>
            </a:lvl1pPr>
          </a:lstStyle>
          <a:p>
            <a:endParaRPr lang="en-US"/>
          </a:p>
        </p:txBody>
      </p:sp>
      <p:sp>
        <p:nvSpPr>
          <p:cNvPr id="3" name="Date Placeholder 2"/>
          <p:cNvSpPr>
            <a:spLocks noGrp="1"/>
          </p:cNvSpPr>
          <p:nvPr>
            <p:ph type="dt" idx="1"/>
          </p:nvPr>
        </p:nvSpPr>
        <p:spPr>
          <a:xfrm>
            <a:off x="3884614" y="0"/>
            <a:ext cx="2971800" cy="462042"/>
          </a:xfrm>
          <a:prstGeom prst="rect">
            <a:avLst/>
          </a:prstGeom>
        </p:spPr>
        <p:txBody>
          <a:bodyPr vert="horz" lIns="92506" tIns="46253" rIns="92506" bIns="46253" rtlCol="0"/>
          <a:lstStyle>
            <a:lvl1pPr algn="r">
              <a:defRPr sz="1200"/>
            </a:lvl1pPr>
          </a:lstStyle>
          <a:p>
            <a:fld id="{72499CD5-D962-4CE6-B084-B7B9F527C809}" type="datetimeFigureOut">
              <a:rPr lang="en-US" smtClean="0"/>
              <a:t>10/19/2020</a:t>
            </a:fld>
            <a:endParaRPr lang="en-US"/>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92506" tIns="46253" rIns="92506" bIns="46253" rtlCol="0" anchor="ctr"/>
          <a:lstStyle/>
          <a:p>
            <a:endParaRPr lang="en-US"/>
          </a:p>
        </p:txBody>
      </p:sp>
      <p:sp>
        <p:nvSpPr>
          <p:cNvPr id="5" name="Notes Placeholder 4"/>
          <p:cNvSpPr>
            <a:spLocks noGrp="1"/>
          </p:cNvSpPr>
          <p:nvPr>
            <p:ph type="body" sz="quarter" idx="3"/>
          </p:nvPr>
        </p:nvSpPr>
        <p:spPr>
          <a:xfrm>
            <a:off x="685800" y="4389399"/>
            <a:ext cx="5486400" cy="4158377"/>
          </a:xfrm>
          <a:prstGeom prst="rect">
            <a:avLst/>
          </a:prstGeom>
        </p:spPr>
        <p:txBody>
          <a:bodyPr vert="horz" lIns="92506" tIns="46253" rIns="92506" bIns="462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2506" tIns="46253" rIns="92506" bIns="462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7192"/>
            <a:ext cx="2971800" cy="462042"/>
          </a:xfrm>
          <a:prstGeom prst="rect">
            <a:avLst/>
          </a:prstGeom>
        </p:spPr>
        <p:txBody>
          <a:bodyPr vert="horz" lIns="92506" tIns="46253" rIns="92506" bIns="46253" rtlCol="0" anchor="b"/>
          <a:lstStyle>
            <a:lvl1pPr algn="r">
              <a:defRPr sz="1200"/>
            </a:lvl1pPr>
          </a:lstStyle>
          <a:p>
            <a:fld id="{BD2B2DFA-04F6-4713-86A1-47E953577B26}" type="slidenum">
              <a:rPr lang="en-US" smtClean="0"/>
              <a:t>‹#›</a:t>
            </a:fld>
            <a:endParaRPr lang="en-US"/>
          </a:p>
        </p:txBody>
      </p:sp>
    </p:spTree>
    <p:extLst>
      <p:ext uri="{BB962C8B-B14F-4D97-AF65-F5344CB8AC3E}">
        <p14:creationId xmlns:p14="http://schemas.microsoft.com/office/powerpoint/2010/main" val="24571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fld id="{BD2B2DFA-04F6-4713-86A1-47E953577B26}" type="slidenum">
              <a:rPr lang="en-US" smtClean="0"/>
              <a:t>1</a:t>
            </a:fld>
            <a:endParaRPr lang="en-US"/>
          </a:p>
        </p:txBody>
      </p:sp>
    </p:spTree>
    <p:extLst>
      <p:ext uri="{BB962C8B-B14F-4D97-AF65-F5344CB8AC3E}">
        <p14:creationId xmlns:p14="http://schemas.microsoft.com/office/powerpoint/2010/main" val="145663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0097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 is great for inflammation and pain  </a:t>
            </a:r>
          </a:p>
        </p:txBody>
      </p:sp>
      <p:sp>
        <p:nvSpPr>
          <p:cNvPr id="4" name="Slide Number Placeholder 3"/>
          <p:cNvSpPr>
            <a:spLocks noGrp="1"/>
          </p:cNvSpPr>
          <p:nvPr>
            <p:ph type="sldNum" sz="quarter" idx="10"/>
          </p:nvPr>
        </p:nvSpPr>
        <p:spPr/>
        <p:txBody>
          <a:bodyPr/>
          <a:lstStyle/>
          <a:p>
            <a:fld id="{BD2B2DFA-04F6-4713-86A1-47E953577B26}" type="slidenum">
              <a:rPr lang="en-US" smtClean="0"/>
              <a:t>3</a:t>
            </a:fld>
            <a:endParaRPr lang="en-US"/>
          </a:p>
        </p:txBody>
      </p:sp>
    </p:spTree>
    <p:extLst>
      <p:ext uri="{BB962C8B-B14F-4D97-AF65-F5344CB8AC3E}">
        <p14:creationId xmlns:p14="http://schemas.microsoft.com/office/powerpoint/2010/main" val="306525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5</a:t>
            </a:fld>
            <a:endParaRPr lang="en-US"/>
          </a:p>
        </p:txBody>
      </p:sp>
    </p:spTree>
    <p:extLst>
      <p:ext uri="{BB962C8B-B14F-4D97-AF65-F5344CB8AC3E}">
        <p14:creationId xmlns:p14="http://schemas.microsoft.com/office/powerpoint/2010/main" val="166736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raisin   https://za1320627555hybv.trustpass.alibaba.com/product/62012228383-231838030/Golden_Raisin.html</a:t>
            </a:r>
          </a:p>
        </p:txBody>
      </p:sp>
      <p:sp>
        <p:nvSpPr>
          <p:cNvPr id="4" name="Slide Number Placeholder 3"/>
          <p:cNvSpPr>
            <a:spLocks noGrp="1"/>
          </p:cNvSpPr>
          <p:nvPr>
            <p:ph type="sldNum" sz="quarter" idx="10"/>
          </p:nvPr>
        </p:nvSpPr>
        <p:spPr/>
        <p:txBody>
          <a:bodyPr/>
          <a:lstStyle/>
          <a:p>
            <a:fld id="{BD2B2DFA-04F6-4713-86A1-47E953577B26}" type="slidenum">
              <a:rPr lang="en-US" smtClean="0"/>
              <a:t>7</a:t>
            </a:fld>
            <a:endParaRPr lang="en-US"/>
          </a:p>
        </p:txBody>
      </p:sp>
    </p:spTree>
    <p:extLst>
      <p:ext uri="{BB962C8B-B14F-4D97-AF65-F5344CB8AC3E}">
        <p14:creationId xmlns:p14="http://schemas.microsoft.com/office/powerpoint/2010/main" val="104486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8</a:t>
            </a:fld>
            <a:endParaRPr lang="en-US"/>
          </a:p>
        </p:txBody>
      </p:sp>
    </p:spTree>
    <p:extLst>
      <p:ext uri="{BB962C8B-B14F-4D97-AF65-F5344CB8AC3E}">
        <p14:creationId xmlns:p14="http://schemas.microsoft.com/office/powerpoint/2010/main" val="262263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22683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a:t>Click To Edit Master Title Style</a:t>
            </a:r>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184" y="2862944"/>
            <a:ext cx="3237801" cy="3156856"/>
          </a:xfrm>
          <a:prstGeom prst="rect">
            <a:avLst/>
          </a:prstGeom>
        </p:spPr>
      </p:pic>
    </p:spTree>
    <p:extLst>
      <p:ext uri="{BB962C8B-B14F-4D97-AF65-F5344CB8AC3E}">
        <p14:creationId xmlns:p14="http://schemas.microsoft.com/office/powerpoint/2010/main" val="25058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5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356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905001" cy="298093"/>
          </a:xfrm>
          <a:prstGeom prst="rect">
            <a:avLst/>
          </a:prstGeom>
        </p:spPr>
      </p:pic>
    </p:spTree>
    <p:extLst>
      <p:ext uri="{BB962C8B-B14F-4D97-AF65-F5344CB8AC3E}">
        <p14:creationId xmlns:p14="http://schemas.microsoft.com/office/powerpoint/2010/main" val="2200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76200" y="1693334"/>
            <a:ext cx="1242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365125"/>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8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0551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88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436" y="2438400"/>
            <a:ext cx="6016764" cy="1652019"/>
          </a:xfrm>
          <a:prstGeom prst="rect">
            <a:avLst/>
          </a:prstGeom>
        </p:spPr>
      </p:pic>
    </p:spTree>
    <p:extLst>
      <p:ext uri="{BB962C8B-B14F-4D97-AF65-F5344CB8AC3E}">
        <p14:creationId xmlns:p14="http://schemas.microsoft.com/office/powerpoint/2010/main" val="3717480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953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9601200" y="4648200"/>
            <a:ext cx="2590801" cy="2209800"/>
            <a:chOff x="9601200" y="4648200"/>
            <a:chExt cx="2590801" cy="220980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11935" b="19355"/>
            <a:stretch/>
          </p:blipFill>
          <p:spPr>
            <a:xfrm>
              <a:off x="10058401" y="4953000"/>
              <a:ext cx="2133600" cy="1905000"/>
            </a:xfrm>
            <a:prstGeom prst="rect">
              <a:avLst/>
            </a:prstGeom>
          </p:spPr>
        </p:pic>
        <p:sp>
          <p:nvSpPr>
            <p:cNvPr id="4" name="Rectangle 3"/>
            <p:cNvSpPr/>
            <p:nvPr userDrawn="1"/>
          </p:nvSpPr>
          <p:spPr>
            <a:xfrm>
              <a:off x="9601200" y="4648200"/>
              <a:ext cx="2590800" cy="2209800"/>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343720"/>
      </p:ext>
    </p:extLst>
  </p:cSld>
  <p:clrMap bg1="dk1" tx1="lt1" bg2="dk2" tx2="lt2" accent1="accent1" accent2="accent2" accent3="accent3" accent4="accent4" accent5="accent5" accent6="accent6" hlink="hlink" folHlink="folHlink"/>
  <p:sldLayoutIdLst>
    <p:sldLayoutId id="2147483706" r:id="rId1"/>
    <p:sldLayoutId id="2147483697" r:id="rId2"/>
    <p:sldLayoutId id="214748370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ctr" defTabSz="914400" rtl="0" eaLnBrk="1" latinLnBrk="0" hangingPunct="1">
        <a:lnSpc>
          <a:spcPct val="90000"/>
        </a:lnSpc>
        <a:spcBef>
          <a:spcPct val="0"/>
        </a:spcBef>
        <a:buNone/>
        <a:defRPr sz="5400" kern="1200" cap="none" baseline="0">
          <a:solidFill>
            <a:schemeClr val="bg2"/>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ccemployeewellness.com/culinary-medicine-toolki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ccemployeewellness.com/culinary-medicine-toolkit" TargetMode="External"/><Relationship Id="rId2" Type="http://schemas.openxmlformats.org/officeDocument/2006/relationships/image" Target="../media/image14.tmp"/><Relationship Id="rId1" Type="http://schemas.openxmlformats.org/officeDocument/2006/relationships/slideLayout" Target="../slideLayouts/slideLayout7.xml"/><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2400" y="2743200"/>
            <a:ext cx="4038600" cy="381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56097" y="3352800"/>
            <a:ext cx="9144000" cy="2286000"/>
          </a:xfrm>
        </p:spPr>
        <p:txBody>
          <a:bodyPr>
            <a:normAutofit fontScale="92500" lnSpcReduction="20000"/>
          </a:bodyPr>
          <a:lstStyle/>
          <a:p>
            <a:pPr algn="ctr"/>
            <a:r>
              <a:rPr lang="en-US" dirty="0"/>
              <a:t>October 17, 2020 </a:t>
            </a:r>
          </a:p>
          <a:p>
            <a:pPr algn="ctr"/>
            <a:endParaRPr lang="en-US" dirty="0"/>
          </a:p>
          <a:p>
            <a:pPr algn="ctr"/>
            <a:r>
              <a:rPr lang="en-US" sz="2800" dirty="0"/>
              <a:t>Yufang Lin, M.D.  FAAP, FACP,  ABOIM, IFMCP </a:t>
            </a:r>
          </a:p>
          <a:p>
            <a:pPr algn="ctr"/>
            <a:r>
              <a:rPr lang="en-US" sz="2800" dirty="0"/>
              <a:t>Integrative Medicine Specialist</a:t>
            </a:r>
          </a:p>
          <a:p>
            <a:pPr algn="ctr"/>
            <a:r>
              <a:rPr lang="en-US" sz="2800" dirty="0"/>
              <a:t>Center for Integrative &amp; Lifestyle Medicine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791200"/>
            <a:ext cx="2921793" cy="457200"/>
          </a:xfrm>
          <a:prstGeom prst="rect">
            <a:avLst/>
          </a:prstGeom>
        </p:spPr>
      </p:pic>
      <p:sp>
        <p:nvSpPr>
          <p:cNvPr id="5" name="TextBox 4"/>
          <p:cNvSpPr txBox="1"/>
          <p:nvPr/>
        </p:nvSpPr>
        <p:spPr>
          <a:xfrm>
            <a:off x="990600" y="1066800"/>
            <a:ext cx="10182432" cy="923330"/>
          </a:xfrm>
          <a:prstGeom prst="rect">
            <a:avLst/>
          </a:prstGeom>
          <a:solidFill>
            <a:schemeClr val="tx1"/>
          </a:solidFill>
        </p:spPr>
        <p:txBody>
          <a:bodyPr wrap="square" rtlCol="0">
            <a:spAutoFit/>
          </a:bodyPr>
          <a:lstStyle/>
          <a:p>
            <a:pPr algn="ctr"/>
            <a:r>
              <a:rPr lang="en-US" sz="5400" dirty="0">
                <a:solidFill>
                  <a:schemeClr val="bg2"/>
                </a:solidFill>
              </a:rPr>
              <a:t>The Kitchen Pharmacy Recipes </a:t>
            </a:r>
            <a:endParaRPr lang="en-US" sz="6000" dirty="0">
              <a:solidFill>
                <a:schemeClr val="bg2"/>
              </a:solidFill>
            </a:endParaRPr>
          </a:p>
        </p:txBody>
      </p:sp>
      <p:sp>
        <p:nvSpPr>
          <p:cNvPr id="2" name="AutoShape 2" descr="Wearing Pink for a Purpose: Susan G. Komen Northeast Ohio® Hosts Inaugural  Pink Tie Guy Ev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Wearing Pink for a Purpose: Susan G. Komen Northeast Ohio® Hosts Inaugural  Pink Tie Guy Ev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9109471" y="4946055"/>
            <a:ext cx="2381250" cy="1552575"/>
          </a:xfrm>
          <a:prstGeom prst="rect">
            <a:avLst/>
          </a:prstGeom>
        </p:spPr>
      </p:pic>
    </p:spTree>
    <p:extLst>
      <p:ext uri="{BB962C8B-B14F-4D97-AF65-F5344CB8AC3E}">
        <p14:creationId xmlns:p14="http://schemas.microsoft.com/office/powerpoint/2010/main" val="122220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What To Eat When Cookbook"/>
          <p:cNvPicPr>
            <a:picLocks noChangeAspect="1" noChangeArrowheads="1"/>
          </p:cNvPicPr>
          <p:nvPr/>
        </p:nvPicPr>
        <p:blipFill rotWithShape="1">
          <a:blip r:embed="rId2">
            <a:extLst>
              <a:ext uri="{28A0092B-C50C-407E-A947-70E740481C1C}">
                <a14:useLocalDpi xmlns:a14="http://schemas.microsoft.com/office/drawing/2010/main" val="0"/>
              </a:ext>
            </a:extLst>
          </a:blip>
          <a:srcRect l="22610" r="21357"/>
          <a:stretch/>
        </p:blipFill>
        <p:spPr bwMode="auto">
          <a:xfrm>
            <a:off x="7010400" y="892214"/>
            <a:ext cx="3408744"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4425" y="2466975"/>
            <a:ext cx="4495800" cy="3371850"/>
          </a:xfrm>
          <a:prstGeom prst="rect">
            <a:avLst/>
          </a:prstGeom>
        </p:spPr>
      </p:pic>
      <p:sp>
        <p:nvSpPr>
          <p:cNvPr id="4" name="Title 1"/>
          <p:cNvSpPr txBox="1">
            <a:spLocks/>
          </p:cNvSpPr>
          <p:nvPr/>
        </p:nvSpPr>
        <p:spPr>
          <a:xfrm>
            <a:off x="1396206" y="152400"/>
            <a:ext cx="3932237" cy="1600200"/>
          </a:xfrm>
          <a:prstGeom prst="rect">
            <a:avLst/>
          </a:prstGeom>
        </p:spPr>
        <p:txBody>
          <a:bodyPr/>
          <a:lstStyle>
            <a:lvl1pPr algn="ctr" defTabSz="914400" rtl="0" eaLnBrk="1" latinLnBrk="0" hangingPunct="1">
              <a:lnSpc>
                <a:spcPct val="90000"/>
              </a:lnSpc>
              <a:spcBef>
                <a:spcPct val="0"/>
              </a:spcBef>
              <a:buNone/>
              <a:defRPr sz="5400" kern="1200" cap="none" baseline="0">
                <a:solidFill>
                  <a:schemeClr val="bg2"/>
                </a:solidFill>
                <a:latin typeface="Arial" panose="020B0604020202020204" pitchFamily="34" charset="0"/>
                <a:ea typeface="+mj-ea"/>
                <a:cs typeface="Arial" panose="020B0604020202020204" pitchFamily="34" charset="0"/>
              </a:defRPr>
            </a:lvl1pPr>
          </a:lstStyle>
          <a:p>
            <a:r>
              <a:rPr lang="en-US" sz="3600" dirty="0"/>
              <a:t>Tomato-Braised Swiss Chard </a:t>
            </a:r>
            <a:br>
              <a:rPr lang="en-US" sz="3600" dirty="0"/>
            </a:br>
            <a:r>
              <a:rPr lang="en-US" sz="3600" dirty="0"/>
              <a:t>(Chef  Jim </a:t>
            </a:r>
            <a:r>
              <a:rPr lang="en-US" sz="3600" dirty="0" err="1"/>
              <a:t>Perko</a:t>
            </a:r>
            <a:r>
              <a:rPr lang="en-US" sz="3600" dirty="0"/>
              <a:t>) </a:t>
            </a:r>
          </a:p>
        </p:txBody>
      </p:sp>
    </p:spTree>
    <p:extLst>
      <p:ext uri="{BB962C8B-B14F-4D97-AF65-F5344CB8AC3E}">
        <p14:creationId xmlns:p14="http://schemas.microsoft.com/office/powerpoint/2010/main" val="411632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Tomato-Braised Swiss Chard </a:t>
            </a:r>
            <a:br>
              <a:rPr lang="en-US" dirty="0"/>
            </a:br>
            <a:r>
              <a:rPr lang="en-US" dirty="0"/>
              <a:t>(Chef  Jim </a:t>
            </a:r>
            <a:r>
              <a:rPr lang="en-US" dirty="0" err="1"/>
              <a:t>Perko</a:t>
            </a:r>
            <a:r>
              <a:rPr lang="en-US" dirty="0"/>
              <a:t>) </a:t>
            </a:r>
          </a:p>
        </p:txBody>
      </p:sp>
      <p:sp>
        <p:nvSpPr>
          <p:cNvPr id="3" name="Content Placeholder 2"/>
          <p:cNvSpPr>
            <a:spLocks noGrp="1"/>
          </p:cNvSpPr>
          <p:nvPr>
            <p:ph idx="1"/>
          </p:nvPr>
        </p:nvSpPr>
        <p:spPr>
          <a:xfrm>
            <a:off x="5257800" y="228600"/>
            <a:ext cx="6172200" cy="5181600"/>
          </a:xfrm>
        </p:spPr>
        <p:txBody>
          <a:bodyPr/>
          <a:lstStyle/>
          <a:p>
            <a:r>
              <a:rPr lang="en-US" sz="2400" dirty="0"/>
              <a:t>Bring water to boil.  Add enough salt to make it salty like the sea.  </a:t>
            </a:r>
          </a:p>
          <a:p>
            <a:r>
              <a:rPr lang="en-US" sz="2400" dirty="0"/>
              <a:t>Trim the tip off Swiss chard stems and discard.   Wash and rinse well until no sand or dirt remains at the bottom of the bowl.  </a:t>
            </a:r>
          </a:p>
          <a:p>
            <a:r>
              <a:rPr lang="en-US" sz="2400" dirty="0"/>
              <a:t>Add the chard to the pot of boiling water and cook about 3 minutes or until the water return to boil for a minute.    Drain and shake off any excess water.    Rinse and wipe dry the pot.  </a:t>
            </a:r>
          </a:p>
          <a:p>
            <a:r>
              <a:rPr lang="en-US" sz="2400" dirty="0"/>
              <a:t>Return the chard to the pot, then add the tomatoes, wine,  olive oil and garlic.   Cook over medium heat until the sauce has thickened and both the chard stems and leaves are very soft, stirring occasionally, about 20 minutes.    Season with salt and pepper and serve.  </a:t>
            </a:r>
          </a:p>
          <a:p>
            <a:endParaRPr lang="en-US" sz="2800" dirty="0"/>
          </a:p>
          <a:p>
            <a:pPr lvl="1"/>
            <a:endParaRPr lang="en-US" sz="2000" dirty="0"/>
          </a:p>
        </p:txBody>
      </p:sp>
      <p:sp>
        <p:nvSpPr>
          <p:cNvPr id="4" name="Text Placeholder 3"/>
          <p:cNvSpPr>
            <a:spLocks noGrp="1"/>
          </p:cNvSpPr>
          <p:nvPr>
            <p:ph type="body" sz="half" idx="2"/>
          </p:nvPr>
        </p:nvSpPr>
        <p:spPr/>
        <p:txBody>
          <a:bodyPr/>
          <a:lstStyle/>
          <a:p>
            <a:r>
              <a:rPr lang="en-US" dirty="0"/>
              <a:t>Makes 2 servings </a:t>
            </a:r>
          </a:p>
          <a:p>
            <a:endParaRPr lang="en-US" dirty="0"/>
          </a:p>
          <a:p>
            <a:pPr marL="285750" indent="-285750">
              <a:lnSpc>
                <a:spcPct val="100000"/>
              </a:lnSpc>
              <a:spcBef>
                <a:spcPts val="0"/>
              </a:spcBef>
              <a:buFontTx/>
              <a:buChar char="-"/>
            </a:pPr>
            <a:r>
              <a:rPr lang="en-US" dirty="0"/>
              <a:t>4 quarts water</a:t>
            </a:r>
          </a:p>
          <a:p>
            <a:pPr marL="285750" indent="-285750">
              <a:lnSpc>
                <a:spcPct val="100000"/>
              </a:lnSpc>
              <a:spcBef>
                <a:spcPts val="0"/>
              </a:spcBef>
              <a:buFontTx/>
              <a:buChar char="-"/>
            </a:pPr>
            <a:r>
              <a:rPr lang="en-US" dirty="0"/>
              <a:t> kosher salt</a:t>
            </a:r>
          </a:p>
          <a:p>
            <a:pPr marL="285750" indent="-285750">
              <a:lnSpc>
                <a:spcPct val="100000"/>
              </a:lnSpc>
              <a:spcBef>
                <a:spcPts val="0"/>
              </a:spcBef>
              <a:buFontTx/>
              <a:buChar char="-"/>
            </a:pPr>
            <a:r>
              <a:rPr lang="en-US" dirty="0"/>
              <a:t>1 large bunch </a:t>
            </a:r>
            <a:r>
              <a:rPr lang="en-US" dirty="0" err="1"/>
              <a:t>swiss</a:t>
            </a:r>
            <a:r>
              <a:rPr lang="en-US" dirty="0"/>
              <a:t> chard</a:t>
            </a:r>
          </a:p>
          <a:p>
            <a:pPr marL="285750" indent="-285750">
              <a:lnSpc>
                <a:spcPct val="100000"/>
              </a:lnSpc>
              <a:spcBef>
                <a:spcPts val="0"/>
              </a:spcBef>
              <a:buFontTx/>
              <a:buChar char="-"/>
            </a:pPr>
            <a:r>
              <a:rPr lang="en-US" dirty="0"/>
              <a:t>1 can (14.5 </a:t>
            </a:r>
            <a:r>
              <a:rPr lang="en-US" dirty="0" err="1"/>
              <a:t>oz</a:t>
            </a:r>
            <a:r>
              <a:rPr lang="en-US" dirty="0"/>
              <a:t>) diced or crushed tomatoes in juice</a:t>
            </a:r>
          </a:p>
          <a:p>
            <a:pPr marL="285750" indent="-285750">
              <a:lnSpc>
                <a:spcPct val="100000"/>
              </a:lnSpc>
              <a:spcBef>
                <a:spcPts val="0"/>
              </a:spcBef>
              <a:buFontTx/>
              <a:buChar char="-"/>
            </a:pPr>
            <a:r>
              <a:rPr lang="en-US" dirty="0"/>
              <a:t>1/2 cup wine (red or white)</a:t>
            </a:r>
          </a:p>
          <a:p>
            <a:pPr marL="285750" indent="-285750">
              <a:lnSpc>
                <a:spcPct val="100000"/>
              </a:lnSpc>
              <a:spcBef>
                <a:spcPts val="0"/>
              </a:spcBef>
              <a:buFontTx/>
              <a:buChar char="-"/>
            </a:pPr>
            <a:r>
              <a:rPr lang="en-US" dirty="0"/>
              <a:t> ¼ cup  extra virgin olive oil </a:t>
            </a:r>
          </a:p>
          <a:p>
            <a:pPr marL="285750" indent="-285750">
              <a:lnSpc>
                <a:spcPct val="100000"/>
              </a:lnSpc>
              <a:spcBef>
                <a:spcPts val="0"/>
              </a:spcBef>
              <a:buFontTx/>
              <a:buChar char="-"/>
            </a:pPr>
            <a:r>
              <a:rPr lang="en-US" dirty="0"/>
              <a:t>3 large garlic clove (whole)</a:t>
            </a:r>
          </a:p>
          <a:p>
            <a:pPr marL="285750" indent="-285750">
              <a:lnSpc>
                <a:spcPct val="100000"/>
              </a:lnSpc>
              <a:spcBef>
                <a:spcPts val="0"/>
              </a:spcBef>
              <a:buFontTx/>
              <a:buChar char="-"/>
            </a:pPr>
            <a:r>
              <a:rPr lang="en-US" dirty="0"/>
              <a:t>fresh pepper </a:t>
            </a:r>
          </a:p>
          <a:p>
            <a:endParaRPr lang="en-US" dirty="0"/>
          </a:p>
        </p:txBody>
      </p:sp>
      <p:sp>
        <p:nvSpPr>
          <p:cNvPr id="6" name="TextBox 5"/>
          <p:cNvSpPr txBox="1"/>
          <p:nvPr/>
        </p:nvSpPr>
        <p:spPr>
          <a:xfrm>
            <a:off x="533400" y="5868988"/>
            <a:ext cx="5029200" cy="830997"/>
          </a:xfrm>
          <a:prstGeom prst="rect">
            <a:avLst/>
          </a:prstGeom>
          <a:noFill/>
        </p:spPr>
        <p:txBody>
          <a:bodyPr wrap="square" rtlCol="0">
            <a:spAutoFit/>
          </a:bodyPr>
          <a:lstStyle/>
          <a:p>
            <a:r>
              <a:rPr lang="en-US" sz="1600" dirty="0">
                <a:solidFill>
                  <a:schemeClr val="bg2"/>
                </a:solidFill>
              </a:rPr>
              <a:t>From </a:t>
            </a:r>
            <a:r>
              <a:rPr lang="en-US" sz="1600" dirty="0" err="1">
                <a:solidFill>
                  <a:schemeClr val="bg2"/>
                </a:solidFill>
              </a:rPr>
              <a:t>Roizen</a:t>
            </a:r>
            <a:r>
              <a:rPr lang="en-US" sz="1600" dirty="0">
                <a:solidFill>
                  <a:schemeClr val="bg2"/>
                </a:solidFill>
              </a:rPr>
              <a:t> M, </a:t>
            </a:r>
            <a:r>
              <a:rPr lang="en-US" sz="1600" dirty="0" err="1">
                <a:solidFill>
                  <a:schemeClr val="bg2"/>
                </a:solidFill>
              </a:rPr>
              <a:t>Crupain</a:t>
            </a:r>
            <a:r>
              <a:rPr lang="en-US" sz="1600" dirty="0">
                <a:solidFill>
                  <a:schemeClr val="bg2"/>
                </a:solidFill>
              </a:rPr>
              <a:t> M, and </a:t>
            </a:r>
            <a:r>
              <a:rPr lang="en-US" sz="1600" dirty="0" err="1">
                <a:solidFill>
                  <a:schemeClr val="bg2"/>
                </a:solidFill>
              </a:rPr>
              <a:t>Perko</a:t>
            </a:r>
            <a:r>
              <a:rPr lang="en-US" sz="1600" dirty="0">
                <a:solidFill>
                  <a:schemeClr val="bg2"/>
                </a:solidFill>
              </a:rPr>
              <a:t> J.  The What to Eat When Cookbook. Washington DC,  National Geographic Partners., 2020. </a:t>
            </a:r>
          </a:p>
        </p:txBody>
      </p:sp>
    </p:spTree>
    <p:extLst>
      <p:ext uri="{BB962C8B-B14F-4D97-AF65-F5344CB8AC3E}">
        <p14:creationId xmlns:p14="http://schemas.microsoft.com/office/powerpoint/2010/main" val="259792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905000"/>
            <a:ext cx="8686800" cy="2308324"/>
          </a:xfrm>
          <a:prstGeom prst="rect">
            <a:avLst/>
          </a:prstGeom>
          <a:noFill/>
        </p:spPr>
        <p:txBody>
          <a:bodyPr wrap="square" rtlCol="0">
            <a:spAutoFit/>
          </a:bodyPr>
          <a:lstStyle/>
          <a:p>
            <a:r>
              <a:rPr lang="en-US" sz="3600" dirty="0">
                <a:solidFill>
                  <a:schemeClr val="bg1"/>
                </a:solidFill>
              </a:rPr>
              <a:t>Remember.. </a:t>
            </a:r>
          </a:p>
          <a:p>
            <a:br>
              <a:rPr lang="en-US" sz="3600" dirty="0">
                <a:solidFill>
                  <a:schemeClr val="bg1"/>
                </a:solidFill>
              </a:rPr>
            </a:br>
            <a:r>
              <a:rPr lang="en-US" sz="3600" dirty="0">
                <a:solidFill>
                  <a:schemeClr val="bg1"/>
                </a:solidFill>
              </a:rPr>
              <a:t>	If you have a kitchen, you have a 	Kitchen Pharmacy </a:t>
            </a:r>
          </a:p>
        </p:txBody>
      </p:sp>
    </p:spTree>
    <p:extLst>
      <p:ext uri="{BB962C8B-B14F-4D97-AF65-F5344CB8AC3E}">
        <p14:creationId xmlns:p14="http://schemas.microsoft.com/office/powerpoint/2010/main" val="117943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066800" y="2197609"/>
            <a:ext cx="11049000" cy="3593591"/>
          </a:xfrm>
        </p:spPr>
        <p:txBody>
          <a:bodyPr>
            <a:normAutofit fontScale="62500" lnSpcReduction="20000"/>
          </a:bodyPr>
          <a:lstStyle/>
          <a:p>
            <a:pPr marL="0" indent="0" algn="ctr">
              <a:buNone/>
            </a:pPr>
            <a:r>
              <a:rPr lang="en-US" dirty="0" err="1"/>
              <a:t>Yufang</a:t>
            </a:r>
            <a:r>
              <a:rPr lang="en-US" dirty="0"/>
              <a:t> Lin, MD, FAAP, FACP,  ABIHM, ABIOM, IFMCP</a:t>
            </a:r>
          </a:p>
          <a:p>
            <a:pPr marL="0" indent="0" algn="ctr">
              <a:buNone/>
            </a:pPr>
            <a:r>
              <a:rPr lang="en-US" dirty="0"/>
              <a:t> </a:t>
            </a:r>
          </a:p>
          <a:p>
            <a:pPr marL="0" indent="0" algn="ctr">
              <a:buNone/>
            </a:pPr>
            <a:r>
              <a:rPr lang="en-US" sz="4200" b="1" dirty="0"/>
              <a:t>Center for Integrative &amp; Lifestyle Medicine </a:t>
            </a:r>
          </a:p>
          <a:p>
            <a:pPr marL="0" indent="0" algn="ctr">
              <a:buNone/>
            </a:pPr>
            <a:r>
              <a:rPr lang="en-US" sz="4200" b="1" dirty="0"/>
              <a:t>(216) 448-4325 </a:t>
            </a:r>
          </a:p>
          <a:p>
            <a:pPr marL="0" indent="0" algn="ctr">
              <a:buNone/>
            </a:pPr>
            <a:endParaRPr lang="en-US" sz="4200" b="1" dirty="0"/>
          </a:p>
          <a:p>
            <a:pPr marL="0" indent="0">
              <a:buNone/>
            </a:pPr>
            <a:r>
              <a:rPr lang="en-US" dirty="0"/>
              <a:t>	Wellness Institute 			Lakewood Family Health Center </a:t>
            </a:r>
          </a:p>
          <a:p>
            <a:pPr marL="0" indent="0">
              <a:buNone/>
            </a:pPr>
            <a:r>
              <a:rPr lang="en-US" dirty="0"/>
              <a:t>	1950 Richmond Road 			14601 Detroit Ave</a:t>
            </a:r>
          </a:p>
          <a:p>
            <a:pPr marL="0" indent="0">
              <a:buNone/>
            </a:pPr>
            <a:r>
              <a:rPr lang="en-US" dirty="0"/>
              <a:t>	Lyndhurst, OH 44124 			Lakewood, OH 44107</a:t>
            </a:r>
          </a:p>
          <a:p>
            <a:pPr marL="0" indent="0">
              <a:buNone/>
            </a:pPr>
            <a:r>
              <a:rPr lang="en-US" dirty="0"/>
              <a:t>	(216) 448-4325 				(216) 237-5500 </a:t>
            </a:r>
          </a:p>
        </p:txBody>
      </p:sp>
    </p:spTree>
    <p:extLst>
      <p:ext uri="{BB962C8B-B14F-4D97-AF65-F5344CB8AC3E}">
        <p14:creationId xmlns:p14="http://schemas.microsoft.com/office/powerpoint/2010/main" val="396062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82200" y="4876800"/>
            <a:ext cx="2286000"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9788" y="457200"/>
            <a:ext cx="3932237" cy="990600"/>
          </a:xfrm>
        </p:spPr>
        <p:txBody>
          <a:bodyPr/>
          <a:lstStyle/>
          <a:p>
            <a:r>
              <a:rPr lang="en-US" dirty="0"/>
              <a:t>Golden Milk Tea </a:t>
            </a:r>
          </a:p>
        </p:txBody>
      </p:sp>
      <p:sp>
        <p:nvSpPr>
          <p:cNvPr id="6" name="Content Placeholder 5"/>
          <p:cNvSpPr>
            <a:spLocks noGrp="1"/>
          </p:cNvSpPr>
          <p:nvPr>
            <p:ph idx="1"/>
          </p:nvPr>
        </p:nvSpPr>
        <p:spPr>
          <a:xfrm>
            <a:off x="5183188" y="990600"/>
            <a:ext cx="6323012" cy="5257799"/>
          </a:xfrm>
        </p:spPr>
        <p:txBody>
          <a:bodyPr/>
          <a:lstStyle/>
          <a:p>
            <a:pPr>
              <a:buFontTx/>
              <a:buChar char="-"/>
            </a:pPr>
            <a:r>
              <a:rPr lang="en-US" sz="2800" dirty="0"/>
              <a:t>You will need: </a:t>
            </a:r>
          </a:p>
          <a:p>
            <a:pPr lvl="1">
              <a:buFontTx/>
              <a:buChar char="-"/>
            </a:pPr>
            <a:r>
              <a:rPr lang="en-US" sz="2400" dirty="0"/>
              <a:t>Two cups milk (coconut, almond, soy, </a:t>
            </a:r>
            <a:r>
              <a:rPr lang="en-US" sz="2400" dirty="0" err="1"/>
              <a:t>etc</a:t>
            </a:r>
            <a:r>
              <a:rPr lang="en-US" sz="2400" dirty="0"/>
              <a:t>) </a:t>
            </a:r>
          </a:p>
          <a:p>
            <a:pPr lvl="1">
              <a:buFontTx/>
              <a:buChar char="-"/>
            </a:pPr>
            <a:r>
              <a:rPr lang="en-US" sz="2400" dirty="0"/>
              <a:t>Ginger: ½ tbsp.  fresh or 1/2 tsp powder </a:t>
            </a:r>
          </a:p>
          <a:p>
            <a:pPr lvl="1">
              <a:buFontTx/>
              <a:buChar char="-"/>
            </a:pPr>
            <a:r>
              <a:rPr lang="en-US" sz="2400" dirty="0"/>
              <a:t>Turmeric: 1 tbsp. fresh or 1 tsp powder </a:t>
            </a:r>
          </a:p>
          <a:p>
            <a:pPr lvl="1">
              <a:buFontTx/>
              <a:buChar char="-"/>
            </a:pPr>
            <a:r>
              <a:rPr lang="en-US" sz="2400" dirty="0"/>
              <a:t>3-4 peppercorns (or a pinch of black pepper) </a:t>
            </a:r>
          </a:p>
          <a:p>
            <a:pPr>
              <a:buFontTx/>
              <a:buChar char="-"/>
            </a:pPr>
            <a:r>
              <a:rPr lang="en-US" sz="2800" dirty="0"/>
              <a:t>What to do:</a:t>
            </a:r>
          </a:p>
          <a:p>
            <a:pPr lvl="1">
              <a:buFontTx/>
              <a:buChar char="-"/>
            </a:pPr>
            <a:r>
              <a:rPr lang="en-US" sz="2400" dirty="0"/>
              <a:t>Combine all in a small pot. Simmer stovetop for 10 minutes. </a:t>
            </a:r>
          </a:p>
          <a:p>
            <a:pPr lvl="1">
              <a:buFontTx/>
              <a:buChar char="-"/>
            </a:pPr>
            <a:r>
              <a:rPr lang="en-US" sz="2400" dirty="0"/>
              <a:t>Strain, drink 1 cup once to twice a day </a:t>
            </a:r>
          </a:p>
        </p:txBody>
      </p:sp>
      <p:sp>
        <p:nvSpPr>
          <p:cNvPr id="7" name="Text Placeholder 6"/>
          <p:cNvSpPr>
            <a:spLocks noGrp="1"/>
          </p:cNvSpPr>
          <p:nvPr>
            <p:ph type="body" sz="half" idx="2"/>
          </p:nvPr>
        </p:nvSpPr>
        <p:spPr/>
        <p:txBody>
          <a:bodyPr/>
          <a:lstStyle/>
          <a:p>
            <a:endParaRPr lang="en-US" dirty="0"/>
          </a:p>
        </p:txBody>
      </p:sp>
      <p:sp>
        <p:nvSpPr>
          <p:cNvPr id="8" name="TextBox 7"/>
          <p:cNvSpPr txBox="1"/>
          <p:nvPr/>
        </p:nvSpPr>
        <p:spPr>
          <a:xfrm>
            <a:off x="839788" y="6248400"/>
            <a:ext cx="10514012" cy="276999"/>
          </a:xfrm>
          <a:prstGeom prst="rect">
            <a:avLst/>
          </a:prstGeom>
          <a:noFill/>
        </p:spPr>
        <p:txBody>
          <a:bodyPr wrap="square" rtlCol="0">
            <a:spAutoFit/>
          </a:bodyPr>
          <a:lstStyle/>
          <a:p>
            <a:r>
              <a:rPr lang="en-US" sz="1200" dirty="0">
                <a:solidFill>
                  <a:srgbClr val="44546A"/>
                </a:solidFill>
              </a:rPr>
              <a:t>https://www.drweil.com/diet-nutrition/anti-inflammatory-diet-pyramid/anti-inflammatory-golden-milk/</a:t>
            </a:r>
          </a:p>
        </p:txBody>
      </p:sp>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15412" t="893" r="15233" b="-893"/>
          <a:stretch/>
        </p:blipFill>
        <p:spPr>
          <a:xfrm>
            <a:off x="875476" y="2043249"/>
            <a:ext cx="3860859" cy="3657600"/>
          </a:xfrm>
          <a:prstGeom prst="rect">
            <a:avLst/>
          </a:prstGeom>
        </p:spPr>
      </p:pic>
    </p:spTree>
    <p:extLst>
      <p:ext uri="{BB962C8B-B14F-4D97-AF65-F5344CB8AC3E}">
        <p14:creationId xmlns:p14="http://schemas.microsoft.com/office/powerpoint/2010/main" val="32554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The Cold Buster </a:t>
            </a:r>
          </a:p>
        </p:txBody>
      </p:sp>
      <p:sp>
        <p:nvSpPr>
          <p:cNvPr id="6" name="Content Placeholder 5"/>
          <p:cNvSpPr>
            <a:spLocks noGrp="1"/>
          </p:cNvSpPr>
          <p:nvPr>
            <p:ph idx="1"/>
          </p:nvPr>
        </p:nvSpPr>
        <p:spPr/>
        <p:txBody>
          <a:bodyPr>
            <a:normAutofit fontScale="92500"/>
          </a:bodyPr>
          <a:lstStyle/>
          <a:p>
            <a:r>
              <a:rPr lang="en-US" sz="3000" dirty="0">
                <a:latin typeface="Arial" panose="020B0604020202020204" pitchFamily="34" charset="0"/>
                <a:cs typeface="Arial" panose="020B0604020202020204" pitchFamily="34" charset="0"/>
              </a:rPr>
              <a:t>You will need: </a:t>
            </a:r>
          </a:p>
          <a:p>
            <a:pPr lvl="1"/>
            <a:r>
              <a:rPr lang="en-US" sz="2600" dirty="0">
                <a:latin typeface="Arial" panose="020B0604020202020204" pitchFamily="34" charset="0"/>
                <a:cs typeface="Arial" panose="020B0604020202020204" pitchFamily="34" charset="0"/>
              </a:rPr>
              <a:t>1 inch knob of  fresh ginger, thinly sliced or chopped  (or ½ teaspoon dried ginger) </a:t>
            </a:r>
          </a:p>
          <a:p>
            <a:pPr lvl="1"/>
            <a:r>
              <a:rPr lang="en-US" sz="2600" dirty="0">
                <a:latin typeface="Arial" panose="020B0604020202020204" pitchFamily="34" charset="0"/>
                <a:cs typeface="Arial" panose="020B0604020202020204" pitchFamily="34" charset="0"/>
              </a:rPr>
              <a:t>½ teaspoon of goji berries  or ¼ teaspoon or rosehips  </a:t>
            </a:r>
          </a:p>
          <a:p>
            <a:pPr lvl="1"/>
            <a:r>
              <a:rPr lang="en-US" sz="2600" dirty="0">
                <a:latin typeface="Arial" panose="020B0604020202020204" pitchFamily="34" charset="0"/>
                <a:cs typeface="Arial" panose="020B0604020202020204" pitchFamily="34" charset="0"/>
              </a:rPr>
              <a:t>2 -3 slices of dried astragalus root   </a:t>
            </a:r>
          </a:p>
          <a:p>
            <a:r>
              <a:rPr lang="en-US" sz="3000" dirty="0">
                <a:latin typeface="Arial" panose="020B0604020202020204" pitchFamily="34" charset="0"/>
                <a:cs typeface="Arial" panose="020B0604020202020204" pitchFamily="34" charset="0"/>
              </a:rPr>
              <a:t>What to do: </a:t>
            </a:r>
          </a:p>
          <a:p>
            <a:pPr lvl="1"/>
            <a:r>
              <a:rPr lang="en-US" sz="2600" dirty="0">
                <a:latin typeface="Arial" panose="020B0604020202020204" pitchFamily="34" charset="0"/>
                <a:cs typeface="Arial" panose="020B0604020202020204" pitchFamily="34" charset="0"/>
              </a:rPr>
              <a:t>Combine all above and add 2 cups of water, bring to boil and simmer for 10 minutes.   Strain, add raw honey to taste.  Drink 1 cup 2-3 times a day as needed for pain control </a:t>
            </a:r>
          </a:p>
          <a:p>
            <a:endParaRPr lang="en-US" dirty="0"/>
          </a:p>
        </p:txBody>
      </p:sp>
      <p:sp>
        <p:nvSpPr>
          <p:cNvPr id="7" name="Text Placeholder 6"/>
          <p:cNvSpPr>
            <a:spLocks noGrp="1"/>
          </p:cNvSpPr>
          <p:nvPr>
            <p:ph type="body" sz="half" idx="2"/>
          </p:nvPr>
        </p:nvSpPr>
        <p:spPr>
          <a:xfrm>
            <a:off x="839788" y="2819400"/>
            <a:ext cx="3932237" cy="3049588"/>
          </a:xfrm>
        </p:spPr>
        <p:txBody>
          <a:bodyPr/>
          <a:lstStyle/>
          <a:p>
            <a:r>
              <a:rPr lang="en-US" dirty="0">
                <a:latin typeface="Arial" panose="020B0604020202020204" pitchFamily="34" charset="0"/>
                <a:cs typeface="Arial" panose="020B0604020202020204" pitchFamily="34" charset="0"/>
              </a:rPr>
              <a:t>This is a recipe I make at the first sign of cold of flu.   Harnessing the antiviral, antibacterial property of ginger and raw honey,  vitamin C of goji berries  or rose hips, immune support from astragalus, and the  soothing property of steaming cup of tea,  this decoction  has rescued me many times from developing a full blown cold during winter months  as a busy physician. </a:t>
            </a:r>
          </a:p>
          <a:p>
            <a:endParaRPr lang="en-US" dirty="0"/>
          </a:p>
        </p:txBody>
      </p:sp>
      <p:sp>
        <p:nvSpPr>
          <p:cNvPr id="2" name="Rounded Rectangle 1"/>
          <p:cNvSpPr/>
          <p:nvPr/>
        </p:nvSpPr>
        <p:spPr>
          <a:xfrm>
            <a:off x="1015206" y="1257300"/>
            <a:ext cx="3581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The Pain Buster </a:t>
            </a:r>
          </a:p>
        </p:txBody>
      </p:sp>
    </p:spTree>
    <p:extLst>
      <p:ext uri="{BB962C8B-B14F-4D97-AF65-F5344CB8AC3E}">
        <p14:creationId xmlns:p14="http://schemas.microsoft.com/office/powerpoint/2010/main" val="21748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4923140" cy="60198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066800"/>
            <a:ext cx="4372585" cy="5048955"/>
          </a:xfrm>
          <a:prstGeom prst="rect">
            <a:avLst/>
          </a:prstGeom>
        </p:spPr>
      </p:pic>
    </p:spTree>
    <p:extLst>
      <p:ext uri="{BB962C8B-B14F-4D97-AF65-F5344CB8AC3E}">
        <p14:creationId xmlns:p14="http://schemas.microsoft.com/office/powerpoint/2010/main" val="309332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33400"/>
            <a:ext cx="3932237" cy="1600200"/>
          </a:xfrm>
        </p:spPr>
        <p:txBody>
          <a:bodyPr/>
          <a:lstStyle/>
          <a:p>
            <a:r>
              <a:rPr lang="en-US" dirty="0"/>
              <a:t>Stir-Fried Baby Bok Choy with  Shiitake Mushrooms  </a:t>
            </a:r>
            <a:br>
              <a:rPr lang="en-US" dirty="0"/>
            </a:br>
            <a:r>
              <a:rPr lang="en-US" sz="2800" dirty="0"/>
              <a:t>(Rebecca Katz) </a:t>
            </a:r>
          </a:p>
        </p:txBody>
      </p:sp>
      <p:sp>
        <p:nvSpPr>
          <p:cNvPr id="3" name="Content Placeholder 2"/>
          <p:cNvSpPr>
            <a:spLocks noGrp="1"/>
          </p:cNvSpPr>
          <p:nvPr>
            <p:ph idx="1"/>
          </p:nvPr>
        </p:nvSpPr>
        <p:spPr>
          <a:xfrm>
            <a:off x="5184084" y="1835150"/>
            <a:ext cx="6172200" cy="4337050"/>
          </a:xfrm>
        </p:spPr>
        <p:txBody>
          <a:bodyPr/>
          <a:lstStyle/>
          <a:p>
            <a:r>
              <a:rPr lang="en-US" sz="2000" dirty="0"/>
              <a:t>Trim the base off the </a:t>
            </a:r>
            <a:r>
              <a:rPr lang="en-US" sz="2000" dirty="0" err="1"/>
              <a:t>bok</a:t>
            </a:r>
            <a:r>
              <a:rPr lang="en-US" sz="2000" dirty="0"/>
              <a:t> </a:t>
            </a:r>
            <a:r>
              <a:rPr lang="en-US" sz="2000" dirty="0" err="1"/>
              <a:t>choy</a:t>
            </a:r>
            <a:r>
              <a:rPr lang="en-US" sz="2000" dirty="0"/>
              <a:t> and discard.   Trim the leaves from the stems and cut both crosswise into bite size pieces, keeping the stems and leaves separate </a:t>
            </a:r>
          </a:p>
          <a:p>
            <a:r>
              <a:rPr lang="en-US" sz="2000" dirty="0"/>
              <a:t>Heat the light sesame oil in a </a:t>
            </a:r>
            <a:r>
              <a:rPr lang="en-US" sz="2000" dirty="0" err="1"/>
              <a:t>saute</a:t>
            </a:r>
            <a:r>
              <a:rPr lang="en-US" sz="2000" dirty="0"/>
              <a:t> pan over medium heat, then add the scallions, ginger, garlic, mushrooms, and a pinch of salt and </a:t>
            </a:r>
            <a:r>
              <a:rPr lang="en-US" sz="2000" dirty="0" err="1"/>
              <a:t>saute</a:t>
            </a:r>
            <a:r>
              <a:rPr lang="en-US" sz="2000" dirty="0"/>
              <a:t> for 30 seconds.   Add the water, tamari, and the </a:t>
            </a:r>
            <a:r>
              <a:rPr lang="en-US" sz="2000" dirty="0" err="1"/>
              <a:t>bok</a:t>
            </a:r>
            <a:r>
              <a:rPr lang="en-US" sz="2000" dirty="0"/>
              <a:t> </a:t>
            </a:r>
            <a:r>
              <a:rPr lang="en-US" sz="2000" dirty="0" err="1"/>
              <a:t>choy</a:t>
            </a:r>
            <a:r>
              <a:rPr lang="en-US" sz="2000" dirty="0"/>
              <a:t> stems and sauté for 2 minutes.  Add the </a:t>
            </a:r>
            <a:r>
              <a:rPr lang="en-US" sz="2000" dirty="0" err="1"/>
              <a:t>bok</a:t>
            </a:r>
            <a:r>
              <a:rPr lang="en-US" sz="2000" dirty="0"/>
              <a:t> </a:t>
            </a:r>
            <a:r>
              <a:rPr lang="en-US" sz="2000" dirty="0" err="1"/>
              <a:t>choy</a:t>
            </a:r>
            <a:r>
              <a:rPr lang="en-US" sz="2000" dirty="0"/>
              <a:t> leaves, line juice, toasted sesame oil, and a pinch of salt and sauté until the </a:t>
            </a:r>
            <a:r>
              <a:rPr lang="en-US" sz="2000" dirty="0" err="1"/>
              <a:t>bok</a:t>
            </a:r>
            <a:r>
              <a:rPr lang="en-US" sz="2000" dirty="0"/>
              <a:t> </a:t>
            </a:r>
            <a:r>
              <a:rPr lang="en-US" sz="2000" dirty="0" err="1"/>
              <a:t>choy</a:t>
            </a:r>
            <a:r>
              <a:rPr lang="en-US" sz="2000" dirty="0"/>
              <a:t> is just wilted, about 2 minutes. Taste and add another squeeze of line if you like.    Sprinkle with toasted sesame seeds and serve immediately.  </a:t>
            </a:r>
          </a:p>
        </p:txBody>
      </p:sp>
      <p:sp>
        <p:nvSpPr>
          <p:cNvPr id="4" name="Text Placeholder 3"/>
          <p:cNvSpPr>
            <a:spLocks noGrp="1"/>
          </p:cNvSpPr>
          <p:nvPr>
            <p:ph type="body" sz="half" idx="2"/>
          </p:nvPr>
        </p:nvSpPr>
        <p:spPr>
          <a:xfrm>
            <a:off x="839788" y="2362200"/>
            <a:ext cx="3932237" cy="3811588"/>
          </a:xfrm>
        </p:spPr>
        <p:txBody>
          <a:bodyPr/>
          <a:lstStyle/>
          <a:p>
            <a:pPr>
              <a:spcBef>
                <a:spcPts val="0"/>
              </a:spcBef>
            </a:pPr>
            <a:r>
              <a:rPr lang="en-US" dirty="0"/>
              <a:t>Serve:  6   </a:t>
            </a:r>
          </a:p>
          <a:p>
            <a:pPr>
              <a:spcBef>
                <a:spcPts val="0"/>
              </a:spcBef>
            </a:pPr>
            <a:r>
              <a:rPr lang="en-US" dirty="0"/>
              <a:t>Prep time:   15 min </a:t>
            </a:r>
          </a:p>
          <a:p>
            <a:pPr>
              <a:spcBef>
                <a:spcPts val="0"/>
              </a:spcBef>
            </a:pPr>
            <a:r>
              <a:rPr lang="en-US" dirty="0"/>
              <a:t>Cook time:  5 min </a:t>
            </a:r>
          </a:p>
          <a:p>
            <a:pPr>
              <a:spcBef>
                <a:spcPts val="0"/>
              </a:spcBef>
            </a:pPr>
            <a:endParaRPr lang="en-US" dirty="0"/>
          </a:p>
          <a:p>
            <a:pPr>
              <a:spcBef>
                <a:spcPts val="0"/>
              </a:spcBef>
            </a:pPr>
            <a:r>
              <a:rPr lang="en-US" dirty="0"/>
              <a:t>4 heads baby </a:t>
            </a:r>
            <a:r>
              <a:rPr lang="en-US" dirty="0" err="1"/>
              <a:t>bok</a:t>
            </a:r>
            <a:r>
              <a:rPr lang="en-US" dirty="0"/>
              <a:t> </a:t>
            </a:r>
            <a:r>
              <a:rPr lang="en-US" dirty="0" err="1"/>
              <a:t>choy</a:t>
            </a:r>
            <a:r>
              <a:rPr lang="en-US" dirty="0"/>
              <a:t> </a:t>
            </a:r>
          </a:p>
          <a:p>
            <a:pPr>
              <a:spcBef>
                <a:spcPts val="0"/>
              </a:spcBef>
            </a:pPr>
            <a:r>
              <a:rPr lang="en-US" dirty="0"/>
              <a:t>2 tablespoons light sesame oil </a:t>
            </a:r>
          </a:p>
          <a:p>
            <a:pPr>
              <a:spcBef>
                <a:spcPts val="0"/>
              </a:spcBef>
            </a:pPr>
            <a:r>
              <a:rPr lang="en-US" dirty="0"/>
              <a:t>2 scallions, white parts only, thinly sliced </a:t>
            </a:r>
          </a:p>
          <a:p>
            <a:pPr>
              <a:spcBef>
                <a:spcPts val="0"/>
              </a:spcBef>
            </a:pPr>
            <a:r>
              <a:rPr lang="en-US" dirty="0"/>
              <a:t>2 </a:t>
            </a:r>
            <a:r>
              <a:rPr lang="en-US" dirty="0" err="1"/>
              <a:t>tbsp</a:t>
            </a:r>
            <a:r>
              <a:rPr lang="en-US" dirty="0"/>
              <a:t> fresh ginger, minced </a:t>
            </a:r>
          </a:p>
          <a:p>
            <a:pPr>
              <a:spcBef>
                <a:spcPts val="0"/>
              </a:spcBef>
            </a:pPr>
            <a:r>
              <a:rPr lang="en-US" dirty="0"/>
              <a:t>2 cloves garlic, minced </a:t>
            </a:r>
          </a:p>
          <a:p>
            <a:pPr>
              <a:spcBef>
                <a:spcPts val="0"/>
              </a:spcBef>
            </a:pPr>
            <a:r>
              <a:rPr lang="en-US" dirty="0"/>
              <a:t>½ </a:t>
            </a:r>
            <a:r>
              <a:rPr lang="en-US" dirty="0" err="1"/>
              <a:t>lb</a:t>
            </a:r>
            <a:r>
              <a:rPr lang="en-US" dirty="0"/>
              <a:t> shiitake mushrooms,  stemmed and sliced  ¼ inch thick </a:t>
            </a:r>
          </a:p>
          <a:p>
            <a:pPr>
              <a:spcBef>
                <a:spcPts val="0"/>
              </a:spcBef>
            </a:pPr>
            <a:r>
              <a:rPr lang="en-US" dirty="0"/>
              <a:t>Sea salt  </a:t>
            </a:r>
          </a:p>
          <a:p>
            <a:pPr>
              <a:spcBef>
                <a:spcPts val="0"/>
              </a:spcBef>
            </a:pPr>
            <a:r>
              <a:rPr lang="en-US" dirty="0"/>
              <a:t>2 tbsp. water  </a:t>
            </a:r>
          </a:p>
          <a:p>
            <a:pPr>
              <a:spcBef>
                <a:spcPts val="0"/>
              </a:spcBef>
            </a:pPr>
            <a:r>
              <a:rPr lang="en-US" dirty="0"/>
              <a:t>1 tbsp. tamari </a:t>
            </a:r>
          </a:p>
          <a:p>
            <a:pPr>
              <a:spcBef>
                <a:spcPts val="0"/>
              </a:spcBef>
            </a:pPr>
            <a:r>
              <a:rPr lang="en-US" dirty="0"/>
              <a:t>1 tbsp. freshly squeezed lime juice </a:t>
            </a:r>
          </a:p>
          <a:p>
            <a:pPr>
              <a:spcBef>
                <a:spcPts val="0"/>
              </a:spcBef>
            </a:pPr>
            <a:r>
              <a:rPr lang="en-US" dirty="0"/>
              <a:t>1 ½ tsp toasted sesame oil </a:t>
            </a:r>
          </a:p>
          <a:p>
            <a:pPr>
              <a:spcBef>
                <a:spcPts val="0"/>
              </a:spcBef>
            </a:pPr>
            <a:r>
              <a:rPr lang="en-US" dirty="0"/>
              <a:t>1 tbsp. toasted sesame seeds </a:t>
            </a:r>
          </a:p>
          <a:p>
            <a:endParaRPr lang="en-US" dirty="0"/>
          </a:p>
        </p:txBody>
      </p:sp>
      <p:sp>
        <p:nvSpPr>
          <p:cNvPr id="5" name="TextBox 4"/>
          <p:cNvSpPr txBox="1"/>
          <p:nvPr/>
        </p:nvSpPr>
        <p:spPr>
          <a:xfrm>
            <a:off x="685800" y="6172200"/>
            <a:ext cx="10515600" cy="461665"/>
          </a:xfrm>
          <a:prstGeom prst="rect">
            <a:avLst/>
          </a:prstGeom>
          <a:noFill/>
        </p:spPr>
        <p:txBody>
          <a:bodyPr wrap="square" rtlCol="0">
            <a:spAutoFit/>
          </a:bodyPr>
          <a:lstStyle/>
          <a:p>
            <a:r>
              <a:rPr lang="en-US" sz="1200" dirty="0">
                <a:solidFill>
                  <a:schemeClr val="bg2"/>
                </a:solidFill>
              </a:rPr>
              <a:t>Katz, R. &amp; </a:t>
            </a:r>
            <a:r>
              <a:rPr lang="en-US" sz="1200" dirty="0" err="1">
                <a:solidFill>
                  <a:schemeClr val="bg2"/>
                </a:solidFill>
              </a:rPr>
              <a:t>Edelson</a:t>
            </a:r>
            <a:r>
              <a:rPr lang="en-US" sz="1200" dirty="0">
                <a:solidFill>
                  <a:schemeClr val="bg2"/>
                </a:solidFill>
              </a:rPr>
              <a:t>, M. (2017)   The Cancer-Fighting Kitchen:    Nourishing, Big-Flavor Recipes for Cancer Treatment and Recovery.  2 Ed.  Berkeley, CA.  Ten Speed Press.  P 93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735" y="292100"/>
            <a:ext cx="1536700" cy="1536700"/>
          </a:xfrm>
          <a:prstGeom prst="rect">
            <a:avLst/>
          </a:prstGeom>
        </p:spPr>
      </p:pic>
      <p:pic>
        <p:nvPicPr>
          <p:cNvPr id="7" name="Picture 6"/>
          <p:cNvPicPr>
            <a:picLocks noChangeAspect="1"/>
          </p:cNvPicPr>
          <p:nvPr/>
        </p:nvPicPr>
        <p:blipFill>
          <a:blip r:embed="rId4"/>
          <a:stretch>
            <a:fillRect/>
          </a:stretch>
        </p:blipFill>
        <p:spPr>
          <a:xfrm>
            <a:off x="6574773" y="392429"/>
            <a:ext cx="1568450" cy="1295400"/>
          </a:xfrm>
          <a:prstGeom prst="rect">
            <a:avLst/>
          </a:prstGeom>
        </p:spPr>
      </p:pic>
      <p:pic>
        <p:nvPicPr>
          <p:cNvPr id="8" name="Picture 6" descr="Dried Shitake Mushroom ,Whole Shiitake Mushrooms 2.82o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84148"/>
            <a:ext cx="2209160" cy="15773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9982200" y="416451"/>
            <a:ext cx="1700508" cy="1287998"/>
          </a:xfrm>
          <a:prstGeom prst="rect">
            <a:avLst/>
          </a:prstGeom>
        </p:spPr>
      </p:pic>
    </p:spTree>
    <p:extLst>
      <p:ext uri="{BB962C8B-B14F-4D97-AF65-F5344CB8AC3E}">
        <p14:creationId xmlns:p14="http://schemas.microsoft.com/office/powerpoint/2010/main" val="77404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Apricot Date Nut Truffles </a:t>
            </a:r>
            <a:br>
              <a:rPr lang="en-US" dirty="0"/>
            </a:br>
            <a:r>
              <a:rPr lang="en-US" dirty="0"/>
              <a:t>(Rebecca Katz) </a:t>
            </a:r>
          </a:p>
        </p:txBody>
      </p:sp>
      <p:sp>
        <p:nvSpPr>
          <p:cNvPr id="3" name="Content Placeholder 2"/>
          <p:cNvSpPr>
            <a:spLocks noGrp="1"/>
          </p:cNvSpPr>
          <p:nvPr>
            <p:ph idx="1"/>
          </p:nvPr>
        </p:nvSpPr>
        <p:spPr>
          <a:xfrm>
            <a:off x="4772025" y="1752600"/>
            <a:ext cx="6172200" cy="4873625"/>
          </a:xfrm>
        </p:spPr>
        <p:txBody>
          <a:bodyPr/>
          <a:lstStyle/>
          <a:p>
            <a:r>
              <a:rPr lang="en-US" sz="2400" dirty="0"/>
              <a:t>Soak the dried apricot in water              for 5 minutes. </a:t>
            </a:r>
          </a:p>
          <a:p>
            <a:r>
              <a:rPr lang="en-US" sz="2400" dirty="0"/>
              <a:t>Stir the boiling water into the chopped chocolate and let stand for 30 seconds. Whisk until melted and glossy.  </a:t>
            </a:r>
          </a:p>
          <a:p>
            <a:r>
              <a:rPr lang="en-US" sz="2400" dirty="0"/>
              <a:t>Combine coarsely ground almond, orange zest, salt and chocolate in food processor until smooth (~1 min).   Add well drained apricot.  Cover and chill for 2 hours until firm.  </a:t>
            </a:r>
          </a:p>
          <a:p>
            <a:r>
              <a:rPr lang="en-US" sz="2400" dirty="0"/>
              <a:t>Scoop 1 tbsp. of mixture and roll it into a smooth ball, then roll in coconut to coat.  </a:t>
            </a:r>
          </a:p>
          <a:p>
            <a:endParaRPr lang="en-US" sz="2400" dirty="0"/>
          </a:p>
        </p:txBody>
      </p:sp>
      <p:sp>
        <p:nvSpPr>
          <p:cNvPr id="4" name="Text Placeholder 3"/>
          <p:cNvSpPr>
            <a:spLocks noGrp="1"/>
          </p:cNvSpPr>
          <p:nvPr>
            <p:ph type="body" sz="half" idx="2"/>
          </p:nvPr>
        </p:nvSpPr>
        <p:spPr/>
        <p:txBody>
          <a:bodyPr/>
          <a:lstStyle/>
          <a:p>
            <a:pPr>
              <a:spcBef>
                <a:spcPts val="0"/>
              </a:spcBef>
            </a:pPr>
            <a:r>
              <a:rPr lang="en-US" dirty="0"/>
              <a:t>Makes 20 truffles  </a:t>
            </a:r>
          </a:p>
          <a:p>
            <a:pPr>
              <a:spcBef>
                <a:spcPts val="0"/>
              </a:spcBef>
            </a:pPr>
            <a:r>
              <a:rPr lang="en-US" dirty="0"/>
              <a:t>Prep time:  15 minutes </a:t>
            </a:r>
          </a:p>
          <a:p>
            <a:pPr>
              <a:spcBef>
                <a:spcPts val="0"/>
              </a:spcBef>
            </a:pPr>
            <a:r>
              <a:rPr lang="en-US" dirty="0"/>
              <a:t>Cook time:  2 hours in fridge </a:t>
            </a:r>
          </a:p>
          <a:p>
            <a:endParaRPr lang="en-US" dirty="0"/>
          </a:p>
          <a:p>
            <a:pPr marL="285750" indent="-285750">
              <a:buFontTx/>
              <a:buChar char="-"/>
            </a:pPr>
            <a:r>
              <a:rPr lang="en-US" dirty="0"/>
              <a:t>¼ cup finely diced dried apricots </a:t>
            </a:r>
          </a:p>
          <a:p>
            <a:pPr marL="285750" indent="-285750">
              <a:buFontTx/>
              <a:buChar char="-"/>
            </a:pPr>
            <a:r>
              <a:rPr lang="en-US" dirty="0"/>
              <a:t>2 tbsp. boiling water </a:t>
            </a:r>
          </a:p>
          <a:p>
            <a:pPr marL="285750" indent="-285750">
              <a:buFontTx/>
              <a:buChar char="-"/>
            </a:pPr>
            <a:r>
              <a:rPr lang="en-US" dirty="0"/>
              <a:t>2 </a:t>
            </a:r>
            <a:r>
              <a:rPr lang="en-US" dirty="0" err="1"/>
              <a:t>oz</a:t>
            </a:r>
            <a:r>
              <a:rPr lang="en-US" dirty="0"/>
              <a:t> dark chocolate (64-72% cocoa content, finely chopped) </a:t>
            </a:r>
          </a:p>
          <a:p>
            <a:pPr marL="285750" indent="-285750">
              <a:buFontTx/>
              <a:buChar char="-"/>
            </a:pPr>
            <a:r>
              <a:rPr lang="en-US" dirty="0"/>
              <a:t>1/3 cup + 2 tbsp. almonds, coarsely grounded. </a:t>
            </a:r>
          </a:p>
          <a:p>
            <a:pPr marL="285750" indent="-285750">
              <a:buFontTx/>
              <a:buChar char="-"/>
            </a:pPr>
            <a:r>
              <a:rPr lang="en-US" dirty="0"/>
              <a:t>1 cup pitted and halved </a:t>
            </a:r>
            <a:r>
              <a:rPr lang="en-US" dirty="0" err="1"/>
              <a:t>medjool</a:t>
            </a:r>
            <a:r>
              <a:rPr lang="en-US" dirty="0"/>
              <a:t> dates </a:t>
            </a:r>
          </a:p>
          <a:p>
            <a:pPr marL="285750" indent="-285750">
              <a:buFontTx/>
              <a:buChar char="-"/>
            </a:pPr>
            <a:r>
              <a:rPr lang="en-US" dirty="0"/>
              <a:t>1 ½ tsp orange zest </a:t>
            </a:r>
          </a:p>
          <a:p>
            <a:pPr marL="285750" indent="-285750">
              <a:buFontTx/>
              <a:buChar char="-"/>
            </a:pPr>
            <a:r>
              <a:rPr lang="en-US" dirty="0"/>
              <a:t>1/8 tsp se salt </a:t>
            </a:r>
          </a:p>
          <a:p>
            <a:pPr marL="285750" indent="-285750">
              <a:buFontTx/>
              <a:buChar char="-"/>
            </a:pPr>
            <a:r>
              <a:rPr lang="en-US" dirty="0"/>
              <a:t>½ cup unsweetened shredded coconut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111" t="741" r="35555" b="25185"/>
          <a:stretch/>
        </p:blipFill>
        <p:spPr>
          <a:xfrm rot="5400000">
            <a:off x="9776460" y="22860"/>
            <a:ext cx="1783080" cy="2286000"/>
          </a:xfrm>
          <a:prstGeom prst="rect">
            <a:avLst/>
          </a:prstGeom>
        </p:spPr>
      </p:pic>
    </p:spTree>
    <p:extLst>
      <p:ext uri="{BB962C8B-B14F-4D97-AF65-F5344CB8AC3E}">
        <p14:creationId xmlns:p14="http://schemas.microsoft.com/office/powerpoint/2010/main" val="47993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 Reduction</a:t>
            </a:r>
            <a:br>
              <a:rPr lang="en-US" dirty="0"/>
            </a:br>
            <a:r>
              <a:rPr lang="en-US" dirty="0"/>
              <a:t>(Chef Jim </a:t>
            </a:r>
            <a:r>
              <a:rPr lang="en-US" dirty="0" err="1"/>
              <a:t>Perko</a:t>
            </a:r>
            <a:r>
              <a:rPr lang="en-US" dirty="0"/>
              <a:t>)   </a:t>
            </a:r>
          </a:p>
        </p:txBody>
      </p:sp>
      <p:sp>
        <p:nvSpPr>
          <p:cNvPr id="5" name="Content Placeholder 4"/>
          <p:cNvSpPr>
            <a:spLocks noGrp="1"/>
          </p:cNvSpPr>
          <p:nvPr>
            <p:ph idx="1"/>
          </p:nvPr>
        </p:nvSpPr>
        <p:spPr>
          <a:xfrm>
            <a:off x="4772025" y="762000"/>
            <a:ext cx="6172200" cy="4873625"/>
          </a:xfrm>
        </p:spPr>
        <p:txBody>
          <a:bodyPr/>
          <a:lstStyle/>
          <a:p>
            <a:r>
              <a:rPr lang="en-US" sz="2400" dirty="0"/>
              <a:t>Place raisins and water in covered saucepan and simmer on low heat until approximately 3 tablespoons of water remain. (About 13-15 minutes). Let cool. Blend in blender. Stop, scrape sides of blender. Keep blending until raisins have been fully pureed’ and smooth. </a:t>
            </a:r>
          </a:p>
          <a:p>
            <a:r>
              <a:rPr lang="en-US" sz="2400" b="1" dirty="0"/>
              <a:t>Chef Jim Notes: </a:t>
            </a:r>
            <a:r>
              <a:rPr lang="en-US" sz="2400" dirty="0"/>
              <a:t> </a:t>
            </a:r>
            <a:r>
              <a:rPr lang="en-US" sz="2400" b="1" dirty="0"/>
              <a:t>This raisin reduction recipe is a great way to sweeten recipes without adding processed sugars. Raisins also contain dietary fiber, protein and antioxidants </a:t>
            </a:r>
            <a:endParaRPr lang="en-US" sz="2400" dirty="0"/>
          </a:p>
          <a:p>
            <a:endParaRPr lang="en-US" sz="2400" dirty="0"/>
          </a:p>
        </p:txBody>
      </p:sp>
      <p:sp>
        <p:nvSpPr>
          <p:cNvPr id="4" name="Text Placeholder 3"/>
          <p:cNvSpPr>
            <a:spLocks noGrp="1"/>
          </p:cNvSpPr>
          <p:nvPr>
            <p:ph type="body" sz="half" idx="2"/>
          </p:nvPr>
        </p:nvSpPr>
        <p:spPr>
          <a:xfrm>
            <a:off x="990600" y="2453893"/>
            <a:ext cx="3932237" cy="3811588"/>
          </a:xfrm>
        </p:spPr>
        <p:txBody>
          <a:bodyPr/>
          <a:lstStyle/>
          <a:p>
            <a:r>
              <a:rPr lang="en-US" dirty="0"/>
              <a:t>Makes 12 serving </a:t>
            </a:r>
          </a:p>
          <a:p>
            <a:endParaRPr lang="en-US" dirty="0"/>
          </a:p>
          <a:p>
            <a:r>
              <a:rPr lang="en-US" dirty="0"/>
              <a:t>2 cups golden raisins </a:t>
            </a:r>
          </a:p>
          <a:p>
            <a:r>
              <a:rPr lang="en-US" dirty="0"/>
              <a:t>2 cups water </a:t>
            </a:r>
          </a:p>
        </p:txBody>
      </p:sp>
      <p:sp>
        <p:nvSpPr>
          <p:cNvPr id="3" name="Rectangle 2"/>
          <p:cNvSpPr/>
          <p:nvPr/>
        </p:nvSpPr>
        <p:spPr>
          <a:xfrm>
            <a:off x="1342322" y="6172200"/>
            <a:ext cx="10818812" cy="369332"/>
          </a:xfrm>
          <a:prstGeom prst="rect">
            <a:avLst/>
          </a:prstGeom>
        </p:spPr>
        <p:txBody>
          <a:bodyPr wrap="square">
            <a:spAutoFit/>
          </a:bodyPr>
          <a:lstStyle/>
          <a:p>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Jim </a:t>
            </a:r>
            <a:r>
              <a:rPr lang="en-US" sz="1600"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Perko</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Culinary Medicine Tool kit.   </a:t>
            </a:r>
            <a:r>
              <a:rPr lang="en-US" sz="16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3"/>
              </a:rPr>
              <a:t>www.ccemployeewellness.com/culinary-medicine-toolkit</a:t>
            </a:r>
            <a:endParaRPr lang="en-US" dirty="0"/>
          </a:p>
        </p:txBody>
      </p:sp>
      <p:pic>
        <p:nvPicPr>
          <p:cNvPr id="6" name="Picture 5"/>
          <p:cNvPicPr>
            <a:picLocks noChangeAspect="1"/>
          </p:cNvPicPr>
          <p:nvPr/>
        </p:nvPicPr>
        <p:blipFill>
          <a:blip r:embed="rId4"/>
          <a:stretch>
            <a:fillRect/>
          </a:stretch>
        </p:blipFill>
        <p:spPr>
          <a:xfrm>
            <a:off x="1676400" y="4119428"/>
            <a:ext cx="2085097" cy="1706753"/>
          </a:xfrm>
          <a:prstGeom prst="rect">
            <a:avLst/>
          </a:prstGeom>
        </p:spPr>
      </p:pic>
    </p:spTree>
    <p:extLst>
      <p:ext uri="{BB962C8B-B14F-4D97-AF65-F5344CB8AC3E}">
        <p14:creationId xmlns:p14="http://schemas.microsoft.com/office/powerpoint/2010/main" val="94410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92248"/>
            <a:ext cx="5039062" cy="1066800"/>
          </a:xfrm>
        </p:spPr>
        <p:txBody>
          <a:bodyPr/>
          <a:lstStyle/>
          <a:p>
            <a:r>
              <a:rPr lang="en-US" dirty="0"/>
              <a:t>Berry Oatmeal Crisps </a:t>
            </a:r>
            <a:br>
              <a:rPr lang="en-US" dirty="0"/>
            </a:br>
            <a:r>
              <a:rPr lang="en-US" dirty="0"/>
              <a:t>(Chef Jim </a:t>
            </a:r>
            <a:r>
              <a:rPr lang="en-US" dirty="0" err="1"/>
              <a:t>Perko</a:t>
            </a:r>
            <a:r>
              <a:rPr lang="en-US" dirty="0"/>
              <a:t>)   </a:t>
            </a:r>
          </a:p>
        </p:txBody>
      </p:sp>
      <p:sp>
        <p:nvSpPr>
          <p:cNvPr id="8" name="Content Placeholder 7"/>
          <p:cNvSpPr>
            <a:spLocks noGrp="1"/>
          </p:cNvSpPr>
          <p:nvPr>
            <p:ph idx="1"/>
          </p:nvPr>
        </p:nvSpPr>
        <p:spPr>
          <a:xfrm>
            <a:off x="4832293" y="685800"/>
            <a:ext cx="6780212" cy="4794250"/>
          </a:xfrm>
        </p:spPr>
        <p:txBody>
          <a:bodyPr/>
          <a:lstStyle/>
          <a:p>
            <a:r>
              <a:rPr lang="en-US" sz="2400" dirty="0"/>
              <a:t>In a large mixing bowl, combine and mix well the berries, chia seed, zest, and two tablespoons of raisin reduction.  Pour into a glass 9”x13” baking pan.</a:t>
            </a:r>
          </a:p>
          <a:p>
            <a:r>
              <a:rPr lang="en-US" sz="2400" dirty="0"/>
              <a:t>For the topping,  first combine and whisk together the almond milk and one tablespoon raisin reduction. In a separate bowl, combine remaining six dry ingredients and whisk together to thoroughly mix. </a:t>
            </a:r>
          </a:p>
          <a:p>
            <a:r>
              <a:rPr lang="en-US" sz="2400" dirty="0"/>
              <a:t>Add the combined wet mixture to the dry and mix well to make crumb topping. Sprinkle on top of fruit mixture. </a:t>
            </a:r>
          </a:p>
          <a:p>
            <a:r>
              <a:rPr lang="en-US" sz="2400" dirty="0"/>
              <a:t>Bake in a pre-heated 400 degree oven for 25 minutes. Remove, let set for 15 minutes and serve </a:t>
            </a:r>
          </a:p>
        </p:txBody>
      </p:sp>
      <p:sp>
        <p:nvSpPr>
          <p:cNvPr id="9" name="Text Placeholder 8"/>
          <p:cNvSpPr>
            <a:spLocks noGrp="1"/>
          </p:cNvSpPr>
          <p:nvPr>
            <p:ph type="body" sz="half" idx="2"/>
          </p:nvPr>
        </p:nvSpPr>
        <p:spPr>
          <a:xfrm>
            <a:off x="914400" y="2278062"/>
            <a:ext cx="3932237" cy="3582988"/>
          </a:xfrm>
        </p:spPr>
        <p:txBody>
          <a:bodyPr/>
          <a:lstStyle/>
          <a:p>
            <a:r>
              <a:rPr lang="en-US" dirty="0"/>
              <a:t>Makes 12 servings </a:t>
            </a:r>
          </a:p>
          <a:p>
            <a:pPr marL="285750" indent="-285750">
              <a:spcBef>
                <a:spcPts val="0"/>
              </a:spcBef>
              <a:buFontTx/>
              <a:buChar char="-"/>
            </a:pPr>
            <a:r>
              <a:rPr lang="en-US" dirty="0"/>
              <a:t>1 tbsp.  Chia seed </a:t>
            </a:r>
          </a:p>
          <a:p>
            <a:pPr marL="285750" indent="-285750">
              <a:spcBef>
                <a:spcPts val="0"/>
              </a:spcBef>
              <a:buFontTx/>
              <a:buChar char="-"/>
            </a:pPr>
            <a:r>
              <a:rPr lang="en-US" dirty="0"/>
              <a:t>Zest of 1 orange </a:t>
            </a:r>
          </a:p>
          <a:p>
            <a:pPr marL="285750" indent="-285750">
              <a:spcBef>
                <a:spcPts val="0"/>
              </a:spcBef>
              <a:buFontTx/>
              <a:buChar char="-"/>
            </a:pPr>
            <a:r>
              <a:rPr lang="en-US" dirty="0"/>
              <a:t>4 cups blueberries, rinsed </a:t>
            </a:r>
          </a:p>
          <a:p>
            <a:pPr marL="285750" indent="-285750">
              <a:spcBef>
                <a:spcPts val="0"/>
              </a:spcBef>
              <a:buFontTx/>
              <a:buChar char="-"/>
            </a:pPr>
            <a:r>
              <a:rPr lang="en-US" dirty="0"/>
              <a:t>1 cup raspberries, rinsed </a:t>
            </a:r>
          </a:p>
          <a:p>
            <a:pPr marL="285750" indent="-285750">
              <a:spcBef>
                <a:spcPts val="0"/>
              </a:spcBef>
              <a:buFontTx/>
              <a:buChar char="-"/>
            </a:pPr>
            <a:r>
              <a:rPr lang="en-US" dirty="0"/>
              <a:t>1 ½ cup strawberries, rinsed and quartered </a:t>
            </a:r>
          </a:p>
          <a:p>
            <a:pPr marL="285750" indent="-285750">
              <a:spcBef>
                <a:spcPts val="0"/>
              </a:spcBef>
              <a:buFontTx/>
              <a:buChar char="-"/>
            </a:pPr>
            <a:r>
              <a:rPr lang="en-US" dirty="0"/>
              <a:t>2 tbsp. raisin reduction </a:t>
            </a:r>
          </a:p>
          <a:p>
            <a:pPr marL="285750" indent="-285750">
              <a:spcBef>
                <a:spcPts val="0"/>
              </a:spcBef>
              <a:buFontTx/>
              <a:buChar char="-"/>
            </a:pPr>
            <a:r>
              <a:rPr lang="en-US" dirty="0"/>
              <a:t>3 </a:t>
            </a:r>
            <a:r>
              <a:rPr lang="en-US" dirty="0" err="1"/>
              <a:t>oz</a:t>
            </a:r>
            <a:r>
              <a:rPr lang="en-US" dirty="0"/>
              <a:t> unsweetened almond milk </a:t>
            </a:r>
          </a:p>
          <a:p>
            <a:pPr marL="285750" indent="-285750">
              <a:spcBef>
                <a:spcPts val="0"/>
              </a:spcBef>
              <a:buFontTx/>
              <a:buChar char="-"/>
            </a:pPr>
            <a:r>
              <a:rPr lang="en-US" dirty="0"/>
              <a:t>2 cup quick oats </a:t>
            </a:r>
          </a:p>
          <a:p>
            <a:pPr marL="285750" indent="-285750">
              <a:spcBef>
                <a:spcPts val="0"/>
              </a:spcBef>
              <a:buFontTx/>
              <a:buChar char="-"/>
            </a:pPr>
            <a:r>
              <a:rPr lang="en-US" dirty="0"/>
              <a:t>¼ cup gluten free flour  </a:t>
            </a:r>
          </a:p>
          <a:p>
            <a:pPr marL="285750" indent="-285750">
              <a:spcBef>
                <a:spcPts val="0"/>
              </a:spcBef>
              <a:buFontTx/>
              <a:buChar char="-"/>
            </a:pPr>
            <a:r>
              <a:rPr lang="en-US" dirty="0"/>
              <a:t>2 tbsp. flax seed, ground  </a:t>
            </a:r>
          </a:p>
          <a:p>
            <a:pPr marL="285750" indent="-285750">
              <a:spcBef>
                <a:spcPts val="0"/>
              </a:spcBef>
              <a:buFontTx/>
              <a:buChar char="-"/>
            </a:pPr>
            <a:r>
              <a:rPr lang="en-US" dirty="0"/>
              <a:t>1 tsp. baking powder </a:t>
            </a:r>
          </a:p>
          <a:p>
            <a:pPr marL="285750" indent="-285750">
              <a:spcBef>
                <a:spcPts val="0"/>
              </a:spcBef>
              <a:buFontTx/>
              <a:buChar char="-"/>
            </a:pPr>
            <a:r>
              <a:rPr lang="en-US" dirty="0"/>
              <a:t>1 tsp. baking soda  </a:t>
            </a:r>
          </a:p>
          <a:p>
            <a:pPr marL="285750" indent="-285750">
              <a:spcBef>
                <a:spcPts val="0"/>
              </a:spcBef>
              <a:buFontTx/>
              <a:buChar char="-"/>
            </a:pPr>
            <a:r>
              <a:rPr lang="en-US" dirty="0"/>
              <a:t>¼ tsp salt  </a:t>
            </a:r>
          </a:p>
        </p:txBody>
      </p:sp>
    </p:spTree>
    <p:extLst>
      <p:ext uri="{BB962C8B-B14F-4D97-AF65-F5344CB8AC3E}">
        <p14:creationId xmlns:p14="http://schemas.microsoft.com/office/powerpoint/2010/main" val="412631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5205804" cy="6858000"/>
          </a:xfrm>
          <a:prstGeom prst="rect">
            <a:avLst/>
          </a:prstGeom>
        </p:spPr>
      </p:pic>
      <p:sp>
        <p:nvSpPr>
          <p:cNvPr id="6" name="Rectangle 5"/>
          <p:cNvSpPr/>
          <p:nvPr/>
        </p:nvSpPr>
        <p:spPr>
          <a:xfrm>
            <a:off x="5638800" y="304800"/>
            <a:ext cx="5867400" cy="1077218"/>
          </a:xfrm>
          <a:prstGeom prst="rect">
            <a:avLst/>
          </a:prstGeom>
        </p:spPr>
        <p:txBody>
          <a:bodyPr wrap="square">
            <a:spAutoFit/>
          </a:bodyPr>
          <a:lstStyle/>
          <a:p>
            <a:r>
              <a:rPr lang="en-US" sz="28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sz="32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3"/>
              </a:rPr>
              <a:t>www.ccemployeewellness.com/culinary-medicine-toolkit</a:t>
            </a:r>
            <a:endParaRPr lang="en-US"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600200"/>
            <a:ext cx="4288273" cy="4598575"/>
          </a:xfrm>
          <a:prstGeom prst="rect">
            <a:avLst/>
          </a:prstGeom>
        </p:spPr>
      </p:pic>
    </p:spTree>
    <p:extLst>
      <p:ext uri="{BB962C8B-B14F-4D97-AF65-F5344CB8AC3E}">
        <p14:creationId xmlns:p14="http://schemas.microsoft.com/office/powerpoint/2010/main" val="2915184112"/>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E700402341FF4594857F1341E68BC1" ma:contentTypeVersion="11" ma:contentTypeDescription="Create a new document." ma:contentTypeScope="" ma:versionID="825ecdb5d6ed30bad5b1001a7d3867da">
  <xsd:schema xmlns:xsd="http://www.w3.org/2001/XMLSchema" xmlns:xs="http://www.w3.org/2001/XMLSchema" xmlns:p="http://schemas.microsoft.com/office/2006/metadata/properties" xmlns:ns2="a281fba0-7a2e-4f93-9cb5-d29a326cdf32" xmlns:ns3="657b6692-035c-44ac-a9a0-30e223d474a9" targetNamespace="http://schemas.microsoft.com/office/2006/metadata/properties" ma:root="true" ma:fieldsID="5c40770da6835949834cf37369de7e1b" ns2:_="" ns3:_="">
    <xsd:import namespace="a281fba0-7a2e-4f93-9cb5-d29a326cdf32"/>
    <xsd:import namespace="657b6692-035c-44ac-a9a0-30e223d474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1fba0-7a2e-4f93-9cb5-d29a326cd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7b6692-035c-44ac-a9a0-30e223d474a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4DBB51-E54B-4C90-A3DD-A1BA35A048C4}"/>
</file>

<file path=customXml/itemProps2.xml><?xml version="1.0" encoding="utf-8"?>
<ds:datastoreItem xmlns:ds="http://schemas.openxmlformats.org/officeDocument/2006/customXml" ds:itemID="{7B67DCF9-2F5F-49B9-8770-4E11E89DEA7E}"/>
</file>

<file path=customXml/itemProps3.xml><?xml version="1.0" encoding="utf-8"?>
<ds:datastoreItem xmlns:ds="http://schemas.openxmlformats.org/officeDocument/2006/customXml" ds:itemID="{0A123691-D463-48B1-9110-5E244AC5A850}"/>
</file>

<file path=docProps/app.xml><?xml version="1.0" encoding="utf-8"?>
<Properties xmlns="http://schemas.openxmlformats.org/officeDocument/2006/extended-properties" xmlns:vt="http://schemas.openxmlformats.org/officeDocument/2006/docPropsVTypes">
  <Template/>
  <TotalTime>23289</TotalTime>
  <Words>1390</Words>
  <Application>Microsoft Office PowerPoint</Application>
  <PresentationFormat>Widescreen</PresentationFormat>
  <Paragraphs>129</Paragraphs>
  <Slides>13</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PowerPoint Presentation</vt:lpstr>
      <vt:lpstr>Golden Milk Tea </vt:lpstr>
      <vt:lpstr>The Cold Buster </vt:lpstr>
      <vt:lpstr>PowerPoint Presentation</vt:lpstr>
      <vt:lpstr>Stir-Fried Baby Bok Choy with  Shiitake Mushrooms   (Rebecca Katz) </vt:lpstr>
      <vt:lpstr>Chocolate Apricot Date Nut Truffles  (Rebecca Katz) </vt:lpstr>
      <vt:lpstr>Raisin Reduction (Chef Jim Perko)   </vt:lpstr>
      <vt:lpstr>Berry Oatmeal Crisps  (Chef Jim Perko)   </vt:lpstr>
      <vt:lpstr>PowerPoint Presentation</vt:lpstr>
      <vt:lpstr>PowerPoint Presentation</vt:lpstr>
      <vt:lpstr>Tomato-Braised Swiss Chard  (Chef  Jim Perko) </vt:lpstr>
      <vt:lpstr>PowerPoint Presentation</vt:lpstr>
      <vt:lpstr>Thank You</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Graph</dc:title>
  <dc:creator>Zwischenberger, Andrea</dc:creator>
  <cp:lastModifiedBy>Gina Chicotel</cp:lastModifiedBy>
  <cp:revision>738</cp:revision>
  <cp:lastPrinted>2019-08-11T20:39:27Z</cp:lastPrinted>
  <dcterms:created xsi:type="dcterms:W3CDTF">2014-11-21T19:31:52Z</dcterms:created>
  <dcterms:modified xsi:type="dcterms:W3CDTF">2020-10-19T13:46:37Z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0x010100ADE700402341FF4594857F1341E68BC1</vt:lpwstr>
  </property>
</Properties>
</file>